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300700" cy="10299700"/>
  <p:notesSz cx="18300700" cy="102997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71966-76A6-42C6-AADD-BB3E5EF6FB5F}">
  <a:tblStyle styleId="{27971966-76A6-42C6-AADD-BB3E5EF6FB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8141ccd13_0_209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e8141ccd1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87a23e75f_1_38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e87a23e75f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87a23e75f_1_91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e87a23e75f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87a23e75f_1_56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e87a23e75f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8141ccd13_0_227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e8141ccd1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8141ccd13_0_285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e8141ccd13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4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9763" y="773113"/>
            <a:ext cx="6862762" cy="3862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5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9763" y="773113"/>
            <a:ext cx="6862762" cy="3862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6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7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159416024b55a6a_2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4159416024b55a6a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8141ccd13_0_0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2e8141ccd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8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0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e8141ccd13_0_120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2e8141ccd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1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9763" y="773113"/>
            <a:ext cx="6862762" cy="3862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87a23e75f_1_15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e87a23e75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8141ccd13_0_82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e8141ccd1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038" y="-9359"/>
            <a:ext cx="3058410" cy="153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17322418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2"/>
          <p:cNvSpPr/>
          <p:nvPr/>
        </p:nvSpPr>
        <p:spPr>
          <a:xfrm>
            <a:off x="17322494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 extrusionOk="0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 extrusionOk="0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Google Shape;17;p2"/>
          <p:cNvSpPr/>
          <p:nvPr/>
        </p:nvSpPr>
        <p:spPr>
          <a:xfrm>
            <a:off x="17322418" y="840931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Google Shape;18;p2"/>
          <p:cNvSpPr/>
          <p:nvPr/>
        </p:nvSpPr>
        <p:spPr>
          <a:xfrm>
            <a:off x="17322494" y="840982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 extrusionOk="0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Google Shape;19;p2"/>
          <p:cNvSpPr/>
          <p:nvPr/>
        </p:nvSpPr>
        <p:spPr>
          <a:xfrm>
            <a:off x="17297222" y="0"/>
            <a:ext cx="991235" cy="1841500"/>
          </a:xfrm>
          <a:custGeom>
            <a:avLst/>
            <a:gdLst/>
            <a:ahLst/>
            <a:cxnLst/>
            <a:rect l="l" t="t" r="r" b="b"/>
            <a:pathLst>
              <a:path w="991234" h="1841500" extrusionOk="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w="3815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Google Shape;20;p2"/>
          <p:cNvSpPr/>
          <p:nvPr/>
        </p:nvSpPr>
        <p:spPr>
          <a:xfrm>
            <a:off x="17601057" y="23269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2"/>
          <p:cNvSpPr/>
          <p:nvPr/>
        </p:nvSpPr>
        <p:spPr>
          <a:xfrm>
            <a:off x="17601124" y="232700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2"/>
          <p:cNvSpPr/>
          <p:nvPr/>
        </p:nvSpPr>
        <p:spPr>
          <a:xfrm>
            <a:off x="14952217" y="8116558"/>
            <a:ext cx="3336290" cy="2171065"/>
          </a:xfrm>
          <a:custGeom>
            <a:avLst/>
            <a:gdLst/>
            <a:ahLst/>
            <a:cxnLst/>
            <a:rect l="l" t="t" r="r" b="b"/>
            <a:pathLst>
              <a:path w="3336290" h="2171065" extrusionOk="0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 extrusionOk="0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 extrusionOk="0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 extrusionOk="0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 extrusionOk="0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 extrusionOk="0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 extrusionOk="0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 extrusionOk="0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 extrusionOk="0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 extrusionOk="0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 extrusionOk="0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 extrusionOk="0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 extrusionOk="0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2"/>
          <p:cNvSpPr/>
          <p:nvPr/>
        </p:nvSpPr>
        <p:spPr>
          <a:xfrm>
            <a:off x="15656433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2"/>
          <p:cNvSpPr/>
          <p:nvPr/>
        </p:nvSpPr>
        <p:spPr>
          <a:xfrm>
            <a:off x="15656492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2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2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2"/>
          <p:cNvSpPr txBox="1"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1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5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5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hyperlink" Target="http://www.youtube.com/watch?v=LCzF8Vuub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hyperlink" Target="http://www.youtube.com/watch?v=ihLJjeIdGe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hyperlink" Target="http://www.youtube.com/watch?v=DxdTN1tQEb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hyperlink" Target="http://www.youtube.com/watch?v=MBPk-cs55j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oboflow.com/estimate-speed-computer-vision/" TargetMode="External"/><Relationship Id="rId3" Type="http://schemas.openxmlformats.org/officeDocument/2006/relationships/hyperlink" Target="https://www.uio.no/studier/emner/matnat/its/TEK5030/v23/lectures/07-feature-matching/estimating-homographies-from-feature-correspondences_2023.pdf" TargetMode="External"/><Relationship Id="rId7" Type="http://schemas.openxmlformats.org/officeDocument/2006/relationships/hyperlink" Target="https://universe.roboflow.com/dataset-ic/tipos-de-veiculos" TargetMode="External"/><Relationship Id="rId12" Type="http://schemas.openxmlformats.org/officeDocument/2006/relationships/hyperlink" Target="https://ieeexplore.ieee.org/abstract/document/7576700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ltralytics/ultralytics" TargetMode="External"/><Relationship Id="rId11" Type="http://schemas.openxmlformats.org/officeDocument/2006/relationships/hyperlink" Target="https://arxiv.org/pdf/2003.13137v2" TargetMode="External"/><Relationship Id="rId5" Type="http://schemas.openxmlformats.org/officeDocument/2006/relationships/hyperlink" Target="https://learnopencv.com/homography-examples-using-opencv-python-c/" TargetMode="External"/><Relationship Id="rId10" Type="http://schemas.openxmlformats.org/officeDocument/2006/relationships/hyperlink" Target="https://pessoal.dainf.ct.utfpr.edu.br/rminetto/projects/vehicle-speed/" TargetMode="External"/><Relationship Id="rId4" Type="http://schemas.openxmlformats.org/officeDocument/2006/relationships/hyperlink" Target="https://auth.berkeley.edu/cas/login?service=https%3a%2f%2finst.eecs.berkeley.edu%2f%7eee290t%2ffa19%2flectures%2flecture8-homography.pdf" TargetMode="External"/><Relationship Id="rId9" Type="http://schemas.openxmlformats.org/officeDocument/2006/relationships/hyperlink" Target="https://blog.roboflow.com/video-stream-analysis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yAgOsK/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yAgOsK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www.linkedin.com/in/hyagovieir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/>
        </p:nvSpPr>
        <p:spPr>
          <a:xfrm>
            <a:off x="1263650" y="1321900"/>
            <a:ext cx="15773400" cy="7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/>
              <a:t>EdgeML aplicado ao Rastreamento de veículos e controle de tráfego</a:t>
            </a:r>
            <a:endParaRPr sz="12000"/>
          </a:p>
        </p:txBody>
      </p:sp>
      <p:sp>
        <p:nvSpPr>
          <p:cNvPr id="59" name="Google Shape;59;p7"/>
          <p:cNvSpPr txBox="1"/>
          <p:nvPr/>
        </p:nvSpPr>
        <p:spPr>
          <a:xfrm>
            <a:off x="424400" y="8510950"/>
            <a:ext cx="631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Hyago Vieira Leme Barbosa Silva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hyago.silva@mtel.inatel.br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16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08" name="Google Shape;208;p16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15" name="Google Shape;21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13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Exemplo</a:t>
            </a:r>
            <a:endParaRPr sz="3200"/>
          </a:p>
        </p:txBody>
      </p:sp>
      <p:pic>
        <p:nvPicPr>
          <p:cNvPr id="217" name="Google Shape;217;p16" descr="Resultado de aplicar la funcion de cvFindHomograhpy  y cvWarpPerspective en OpenCV. Esto nos permite a partir de una sola cámara (la imagen de la izquierda) obtener una correción de perspectiva para tener una vista ortogonal al plano (la imagen de la derecha) y de esta manera tomar correctamente las posiciones de objetos sobre el plano. El patrón de cuadros se emplea para tomar correctamente la matriz de transformación (homografía)" title="Homografia con OpenC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325" y="2642575"/>
            <a:ext cx="13263500" cy="74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7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23" name="Google Shape;223;p17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0" name="Google Shape;230;p17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sp>
        <p:nvSpPr>
          <p:cNvPr id="231" name="Google Shape;231;p17"/>
          <p:cNvSpPr txBox="1"/>
          <p:nvPr/>
        </p:nvSpPr>
        <p:spPr>
          <a:xfrm>
            <a:off x="1078125" y="2278150"/>
            <a:ext cx="13893000" cy="7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 Ao obter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matriz de transformação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de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píxeis para metros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 cada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frame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ou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instante desejado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é obtido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coordenada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atual no veículo e a mesma é armazenada em uma lista que possui: coordenadas em um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espaço de tempo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 o respectivo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identificador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objeto. 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 Calcula-se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distância percorrida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pelo objeto como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diferença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em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módulo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entre a coordenada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atual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anterior.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 Determina-se 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tempo decorrido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durante 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movimento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objeto, utilizando o número de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quadros armazenados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 lista de coordenadas e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taxa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quadros por segundo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vídeo ou webcam.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 Calcula-se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 utilizando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fórmula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média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já convertido para quilômetros por hora, multiplicando por 3,6.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1575" y="1604456"/>
            <a:ext cx="3024775" cy="264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4">
            <a:alphaModFix/>
          </a:blip>
          <a:srcRect l="6646" t="5979"/>
          <a:stretch/>
        </p:blipFill>
        <p:spPr>
          <a:xfrm>
            <a:off x="14272525" y="4457675"/>
            <a:ext cx="4007726" cy="21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 r="19935"/>
          <a:stretch/>
        </p:blipFill>
        <p:spPr>
          <a:xfrm>
            <a:off x="14024850" y="7640875"/>
            <a:ext cx="4255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8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40" name="Google Shape;240;p18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47" name="Google Shape;247;p18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sp>
        <p:nvSpPr>
          <p:cNvPr id="248" name="Google Shape;248;p18"/>
          <p:cNvSpPr txBox="1"/>
          <p:nvPr/>
        </p:nvSpPr>
        <p:spPr>
          <a:xfrm>
            <a:off x="1078125" y="2278150"/>
            <a:ext cx="13893000" cy="7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Caso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ultrapasse 30km/h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é retirado uma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foto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 enviada por email utilizando 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 key do Gmail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protocolo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SMTP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Informando no e-mail, a imagem com o ID, velocidade e as distâncias entre outros objetos, se existirem.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Aplica-se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média móvel exponencial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para suavizar a série temporal das velocidades. A fórmula da MME é dada por: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 b="1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Obs.: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Onde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α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alfa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), é o fator de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suavização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Quanto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valor de alfa,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é mais atrelada ao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quanto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valor de alfa, estaria mais corresponde ao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passado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Por fim, é adicionado a velocidade suavizada ao </a:t>
            </a:r>
            <a:r>
              <a:rPr lang="pt-BR" sz="305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 boxes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9" name="Google Shape;2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227" y="6071825"/>
            <a:ext cx="9259599" cy="7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3525" y="2103968"/>
            <a:ext cx="3024775" cy="2648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9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56" name="Google Shape;256;p19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63" name="Google Shape;263;p19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 r="24998"/>
          <a:stretch/>
        </p:blipFill>
        <p:spPr>
          <a:xfrm>
            <a:off x="10040325" y="2514850"/>
            <a:ext cx="6498199" cy="60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150" y="1951575"/>
            <a:ext cx="7285000" cy="79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9"/>
          <p:cNvPicPr preferRelativeResize="0"/>
          <p:nvPr/>
        </p:nvPicPr>
        <p:blipFill rotWithShape="1">
          <a:blip r:embed="rId5">
            <a:alphaModFix/>
          </a:blip>
          <a:srcRect b="78520"/>
          <a:stretch/>
        </p:blipFill>
        <p:spPr>
          <a:xfrm>
            <a:off x="10040325" y="1951575"/>
            <a:ext cx="7284999" cy="21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9"/>
          <p:cNvPicPr preferRelativeResize="0"/>
          <p:nvPr/>
        </p:nvPicPr>
        <p:blipFill rotWithShape="1">
          <a:blip r:embed="rId6">
            <a:alphaModFix/>
          </a:blip>
          <a:srcRect t="33877" r="28464" b="15247"/>
          <a:stretch/>
        </p:blipFill>
        <p:spPr>
          <a:xfrm>
            <a:off x="12996625" y="7021875"/>
            <a:ext cx="5283633" cy="3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0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73" name="Google Shape;273;p2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80" name="Google Shape;2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cxnSp>
        <p:nvCxnSpPr>
          <p:cNvPr id="282" name="Google Shape;282;p20"/>
          <p:cNvCxnSpPr/>
          <p:nvPr/>
        </p:nvCxnSpPr>
        <p:spPr>
          <a:xfrm flipH="1">
            <a:off x="1051300" y="7784125"/>
            <a:ext cx="7173300" cy="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0"/>
          <p:cNvSpPr/>
          <p:nvPr/>
        </p:nvSpPr>
        <p:spPr>
          <a:xfrm>
            <a:off x="1532068" y="4037699"/>
            <a:ext cx="6087708" cy="3773700"/>
          </a:xfrm>
          <a:custGeom>
            <a:avLst/>
            <a:gdLst/>
            <a:ahLst/>
            <a:cxnLst/>
            <a:rect l="l" t="t" r="r" b="b"/>
            <a:pathLst>
              <a:path w="230595" h="150948" extrusionOk="0">
                <a:moveTo>
                  <a:pt x="864" y="150403"/>
                </a:moveTo>
                <a:cubicBezTo>
                  <a:pt x="1046" y="148220"/>
                  <a:pt x="-1501" y="157132"/>
                  <a:pt x="1955" y="137306"/>
                </a:cubicBezTo>
                <a:cubicBezTo>
                  <a:pt x="5411" y="117480"/>
                  <a:pt x="17053" y="39721"/>
                  <a:pt x="21600" y="31445"/>
                </a:cubicBezTo>
                <a:cubicBezTo>
                  <a:pt x="26147" y="23169"/>
                  <a:pt x="26602" y="82011"/>
                  <a:pt x="29239" y="87650"/>
                </a:cubicBezTo>
                <a:cubicBezTo>
                  <a:pt x="31876" y="93289"/>
                  <a:pt x="35059" y="61185"/>
                  <a:pt x="37424" y="65277"/>
                </a:cubicBezTo>
                <a:cubicBezTo>
                  <a:pt x="39789" y="69370"/>
                  <a:pt x="41244" y="123028"/>
                  <a:pt x="43427" y="112205"/>
                </a:cubicBezTo>
                <a:cubicBezTo>
                  <a:pt x="45610" y="101382"/>
                  <a:pt x="48157" y="3069"/>
                  <a:pt x="50521" y="341"/>
                </a:cubicBezTo>
                <a:cubicBezTo>
                  <a:pt x="52886" y="-2387"/>
                  <a:pt x="55340" y="84103"/>
                  <a:pt x="57614" y="95835"/>
                </a:cubicBezTo>
                <a:cubicBezTo>
                  <a:pt x="59888" y="107567"/>
                  <a:pt x="62526" y="72462"/>
                  <a:pt x="64163" y="70734"/>
                </a:cubicBezTo>
                <a:cubicBezTo>
                  <a:pt x="65800" y="69006"/>
                  <a:pt x="65982" y="88923"/>
                  <a:pt x="67437" y="85467"/>
                </a:cubicBezTo>
                <a:cubicBezTo>
                  <a:pt x="68892" y="82011"/>
                  <a:pt x="70802" y="46451"/>
                  <a:pt x="72894" y="49998"/>
                </a:cubicBezTo>
                <a:cubicBezTo>
                  <a:pt x="74986" y="53545"/>
                  <a:pt x="77713" y="102837"/>
                  <a:pt x="79987" y="106748"/>
                </a:cubicBezTo>
                <a:cubicBezTo>
                  <a:pt x="82261" y="110659"/>
                  <a:pt x="82443" y="69642"/>
                  <a:pt x="86536" y="73462"/>
                </a:cubicBezTo>
                <a:cubicBezTo>
                  <a:pt x="90629" y="77282"/>
                  <a:pt x="97449" y="139489"/>
                  <a:pt x="104543" y="129667"/>
                </a:cubicBezTo>
                <a:cubicBezTo>
                  <a:pt x="111637" y="119845"/>
                  <a:pt x="122005" y="16894"/>
                  <a:pt x="129099" y="14529"/>
                </a:cubicBezTo>
                <a:cubicBezTo>
                  <a:pt x="136193" y="12164"/>
                  <a:pt x="142923" y="103656"/>
                  <a:pt x="147106" y="115479"/>
                </a:cubicBezTo>
                <a:cubicBezTo>
                  <a:pt x="151290" y="127302"/>
                  <a:pt x="152017" y="87650"/>
                  <a:pt x="154200" y="85467"/>
                </a:cubicBezTo>
                <a:cubicBezTo>
                  <a:pt x="156383" y="83284"/>
                  <a:pt x="157110" y="105566"/>
                  <a:pt x="160202" y="102383"/>
                </a:cubicBezTo>
                <a:cubicBezTo>
                  <a:pt x="163294" y="99200"/>
                  <a:pt x="168024" y="63276"/>
                  <a:pt x="172753" y="66368"/>
                </a:cubicBezTo>
                <a:cubicBezTo>
                  <a:pt x="177482" y="69460"/>
                  <a:pt x="184758" y="116843"/>
                  <a:pt x="188578" y="120936"/>
                </a:cubicBezTo>
                <a:cubicBezTo>
                  <a:pt x="192398" y="125029"/>
                  <a:pt x="193034" y="93198"/>
                  <a:pt x="195671" y="90924"/>
                </a:cubicBezTo>
                <a:cubicBezTo>
                  <a:pt x="198308" y="88650"/>
                  <a:pt x="201856" y="107021"/>
                  <a:pt x="204402" y="107294"/>
                </a:cubicBezTo>
                <a:cubicBezTo>
                  <a:pt x="206949" y="107567"/>
                  <a:pt x="206585" y="85285"/>
                  <a:pt x="210950" y="92561"/>
                </a:cubicBezTo>
                <a:cubicBezTo>
                  <a:pt x="215316" y="99837"/>
                  <a:pt x="227321" y="141217"/>
                  <a:pt x="230595" y="150948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10980000" algn="bl" rotWithShape="0">
              <a:srgbClr val="000000"/>
            </a:outerShdw>
            <a:reflection endPos="8000" dist="38100" dir="5400000" fadeDir="5400012" sy="-100000" algn="bl" rotWithShape="0"/>
          </a:effectLst>
        </p:spPr>
      </p:sp>
      <p:cxnSp>
        <p:nvCxnSpPr>
          <p:cNvPr id="284" name="Google Shape;284;p20"/>
          <p:cNvCxnSpPr/>
          <p:nvPr/>
        </p:nvCxnSpPr>
        <p:spPr>
          <a:xfrm rot="10800000" flipH="1">
            <a:off x="1308125" y="3227775"/>
            <a:ext cx="54600" cy="499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0"/>
          <p:cNvSpPr txBox="1"/>
          <p:nvPr/>
        </p:nvSpPr>
        <p:spPr>
          <a:xfrm>
            <a:off x="462300" y="2559225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20"/>
          <p:cNvSpPr txBox="1"/>
          <p:nvPr/>
        </p:nvSpPr>
        <p:spPr>
          <a:xfrm>
            <a:off x="6385250" y="8049750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FPS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7" name="Google Shape;287;p20"/>
          <p:cNvCxnSpPr/>
          <p:nvPr/>
        </p:nvCxnSpPr>
        <p:spPr>
          <a:xfrm>
            <a:off x="1171775" y="4037700"/>
            <a:ext cx="3273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0"/>
          <p:cNvCxnSpPr/>
          <p:nvPr/>
        </p:nvCxnSpPr>
        <p:spPr>
          <a:xfrm>
            <a:off x="1171775" y="6878075"/>
            <a:ext cx="3273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20"/>
          <p:cNvSpPr txBox="1"/>
          <p:nvPr/>
        </p:nvSpPr>
        <p:spPr>
          <a:xfrm>
            <a:off x="189475" y="3827950"/>
            <a:ext cx="1227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Max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189475" y="6490475"/>
            <a:ext cx="1227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Min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1" name="Google Shape;291;p20"/>
          <p:cNvCxnSpPr/>
          <p:nvPr/>
        </p:nvCxnSpPr>
        <p:spPr>
          <a:xfrm>
            <a:off x="7789125" y="6035738"/>
            <a:ext cx="14325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20"/>
          <p:cNvCxnSpPr/>
          <p:nvPr/>
        </p:nvCxnSpPr>
        <p:spPr>
          <a:xfrm rot="10800000">
            <a:off x="10407450" y="3227775"/>
            <a:ext cx="68100" cy="4815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20"/>
          <p:cNvCxnSpPr/>
          <p:nvPr/>
        </p:nvCxnSpPr>
        <p:spPr>
          <a:xfrm flipH="1">
            <a:off x="10030050" y="7770475"/>
            <a:ext cx="7173300" cy="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20"/>
          <p:cNvSpPr/>
          <p:nvPr/>
        </p:nvSpPr>
        <p:spPr>
          <a:xfrm>
            <a:off x="10475550" y="4260070"/>
            <a:ext cx="6314641" cy="3551325"/>
          </a:xfrm>
          <a:custGeom>
            <a:avLst/>
            <a:gdLst/>
            <a:ahLst/>
            <a:cxnLst/>
            <a:rect l="l" t="t" r="r" b="b"/>
            <a:pathLst>
              <a:path w="275568" h="142053" extrusionOk="0">
                <a:moveTo>
                  <a:pt x="0" y="142053"/>
                </a:moveTo>
                <a:cubicBezTo>
                  <a:pt x="5002" y="123318"/>
                  <a:pt x="19190" y="45013"/>
                  <a:pt x="30013" y="29643"/>
                </a:cubicBezTo>
                <a:cubicBezTo>
                  <a:pt x="40836" y="14273"/>
                  <a:pt x="56569" y="52925"/>
                  <a:pt x="64936" y="49833"/>
                </a:cubicBezTo>
                <a:cubicBezTo>
                  <a:pt x="73303" y="46741"/>
                  <a:pt x="71029" y="8089"/>
                  <a:pt x="80215" y="11090"/>
                </a:cubicBezTo>
                <a:cubicBezTo>
                  <a:pt x="89401" y="14091"/>
                  <a:pt x="108955" y="69660"/>
                  <a:pt x="120050" y="67841"/>
                </a:cubicBezTo>
                <a:cubicBezTo>
                  <a:pt x="131146" y="66022"/>
                  <a:pt x="137603" y="2995"/>
                  <a:pt x="146788" y="176"/>
                </a:cubicBezTo>
                <a:cubicBezTo>
                  <a:pt x="155974" y="-2643"/>
                  <a:pt x="164249" y="40375"/>
                  <a:pt x="175163" y="50925"/>
                </a:cubicBezTo>
                <a:cubicBezTo>
                  <a:pt x="186077" y="61475"/>
                  <a:pt x="203357" y="57018"/>
                  <a:pt x="212270" y="63475"/>
                </a:cubicBezTo>
                <a:cubicBezTo>
                  <a:pt x="221183" y="69932"/>
                  <a:pt x="221183" y="84757"/>
                  <a:pt x="228640" y="89668"/>
                </a:cubicBezTo>
                <a:cubicBezTo>
                  <a:pt x="236098" y="94579"/>
                  <a:pt x="249194" y="84302"/>
                  <a:pt x="257015" y="92942"/>
                </a:cubicBezTo>
                <a:cubicBezTo>
                  <a:pt x="264836" y="101582"/>
                  <a:pt x="272476" y="133413"/>
                  <a:pt x="275568" y="141507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21540000" algn="bl" rotWithShape="0">
              <a:srgbClr val="000000"/>
            </a:outerShdw>
            <a:reflection endPos="30000" dist="38100" dir="5400000" fadeDir="5400012" sy="-100000" algn="bl" rotWithShape="0"/>
          </a:effectLst>
        </p:spPr>
      </p:sp>
      <p:sp>
        <p:nvSpPr>
          <p:cNvPr id="295" name="Google Shape;295;p20"/>
          <p:cNvSpPr txBox="1"/>
          <p:nvPr/>
        </p:nvSpPr>
        <p:spPr>
          <a:xfrm>
            <a:off x="15523575" y="7931713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FPS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8647500" y="2777625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7789125" y="4932950"/>
            <a:ext cx="14460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MME</a:t>
            </a:r>
            <a:endParaRPr sz="5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20"/>
          <p:cNvSpPr txBox="1"/>
          <p:nvPr/>
        </p:nvSpPr>
        <p:spPr>
          <a:xfrm>
            <a:off x="695600" y="907147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0 &lt; α &lt;1</a:t>
            </a:r>
            <a:endParaRPr sz="5000"/>
          </a:p>
        </p:txBody>
      </p:sp>
      <p:pic>
        <p:nvPicPr>
          <p:cNvPr id="299" name="Google Shape;2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2" y="8970150"/>
            <a:ext cx="9259599" cy="7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1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305" name="Google Shape;305;p21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12" name="Google Shape;312;p21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Distância</a:t>
            </a:r>
            <a:endParaRPr/>
          </a:p>
        </p:txBody>
      </p:sp>
      <p:pic>
        <p:nvPicPr>
          <p:cNvPr id="313" name="Google Shape;3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50" y="2715329"/>
            <a:ext cx="10563700" cy="576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5650" y="2103766"/>
            <a:ext cx="5992650" cy="410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5650" y="6365213"/>
            <a:ext cx="5013465" cy="378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2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321" name="Google Shape;321;p22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328" name="Google Shape;32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46550" y="8987499"/>
            <a:ext cx="1452641" cy="131066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principal</a:t>
            </a:r>
            <a:endParaRPr/>
          </a:p>
        </p:txBody>
      </p:sp>
      <p:pic>
        <p:nvPicPr>
          <p:cNvPr id="330" name="Google Shape;3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9200" y="4571992"/>
            <a:ext cx="2498375" cy="24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2825" y="7274374"/>
            <a:ext cx="6172775" cy="40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02225" y="5906630"/>
            <a:ext cx="2755856" cy="275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11157">
            <a:off x="12295314" y="5784743"/>
            <a:ext cx="21240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2"/>
          <p:cNvPicPr preferRelativeResize="0"/>
          <p:nvPr/>
        </p:nvPicPr>
        <p:blipFill rotWithShape="1">
          <a:blip r:embed="rId8">
            <a:alphaModFix/>
          </a:blip>
          <a:srcRect b="68199"/>
          <a:stretch/>
        </p:blipFill>
        <p:spPr>
          <a:xfrm>
            <a:off x="8319750" y="1076777"/>
            <a:ext cx="7768783" cy="365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2"/>
          <p:cNvPicPr preferRelativeResize="0"/>
          <p:nvPr/>
        </p:nvPicPr>
        <p:blipFill rotWithShape="1">
          <a:blip r:embed="rId8">
            <a:alphaModFix/>
          </a:blip>
          <a:srcRect t="34759" r="8742"/>
          <a:stretch/>
        </p:blipFill>
        <p:spPr>
          <a:xfrm>
            <a:off x="979875" y="2484625"/>
            <a:ext cx="7339875" cy="775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3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341" name="Google Shape;341;p2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43" name="Google Shape;343;p23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344" name="Google Shape;344;p23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46" name="Google Shape;346;p23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347" name="Google Shape;347;p23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353" name="Google Shape;353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23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355" name="Google Shape;355;p23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57" name="Google Shape;357;p23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358" name="Google Shape;358;p23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60" name="Google Shape;360;p23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3457" y="583009"/>
            <a:ext cx="9492188" cy="892944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3"/>
          <p:cNvSpPr txBox="1"/>
          <p:nvPr/>
        </p:nvSpPr>
        <p:spPr>
          <a:xfrm>
            <a:off x="1221077" y="3303571"/>
            <a:ext cx="5490873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0 – </a:t>
            </a: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aminh</a:t>
            </a: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ã</a:t>
            </a: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o;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 – C</a:t>
            </a: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arro;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 – Moto;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 – Ô</a:t>
            </a: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nibus e;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 –B</a:t>
            </a: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ackground (Fundo).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4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368" name="Google Shape;368;p24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70" name="Google Shape;370;p24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371" name="Google Shape;371;p24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73" name="Google Shape;373;p24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374" name="Google Shape;374;p24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380" name="Google Shape;380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24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382" name="Google Shape;382;p24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84" name="Google Shape;384;p24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385" name="Google Shape;385;p24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87" name="Google Shape;387;p24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150" y="538115"/>
            <a:ext cx="9923632" cy="9223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5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394" name="Google Shape;394;p25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96" name="Google Shape;396;p25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397" name="Google Shape;397;p25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99" name="Google Shape;399;p25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00" name="Google Shape;400;p25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406" name="Google Shape;406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Google Shape;407;p25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08" name="Google Shape;408;p25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10" name="Google Shape;410;p25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411" name="Google Shape;411;p25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3" name="Google Shape;413;p25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152" y="2344151"/>
            <a:ext cx="8229198" cy="548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0413" y="2344151"/>
            <a:ext cx="8229198" cy="5486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65" name="Google Shape;65;p8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72" name="Google Shape;7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4932" y="8350250"/>
            <a:ext cx="1944258" cy="194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48" y="0"/>
            <a:ext cx="4249555" cy="10298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6735316" y="1176993"/>
            <a:ext cx="11544936" cy="1736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Dispositivos e arquitetura da solução</a:t>
            </a:r>
            <a:endParaRPr/>
          </a:p>
        </p:txBody>
      </p:sp>
      <p:pic>
        <p:nvPicPr>
          <p:cNvPr id="75" name="Google Shape;7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4131" y="3256399"/>
            <a:ext cx="12966058" cy="475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6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21" name="Google Shape;421;p26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23" name="Google Shape;423;p26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24" name="Google Shape;424;p2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26" name="Google Shape;426;p26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27" name="Google Shape;427;p26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433" name="Google Shape;433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26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35" name="Google Shape;435;p26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37" name="Google Shape;437;p26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438" name="Google Shape;438;p26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40" name="Google Shape;440;p26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0579" y="2330450"/>
            <a:ext cx="14935200" cy="74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7259" y="-9360"/>
            <a:ext cx="1460050" cy="2231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27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48" name="Google Shape;448;p27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 extrusionOk="0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 extrusionOk="0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 extrusionOk="0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 extrusionOk="0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 extrusionOk="0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 extrusionOk="0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 extrusionOk="0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51" name="Google Shape;451;p27"/>
          <p:cNvGrpSpPr/>
          <p:nvPr/>
        </p:nvGrpSpPr>
        <p:grpSpPr>
          <a:xfrm>
            <a:off x="8650080" y="8694133"/>
            <a:ext cx="1000166" cy="998222"/>
            <a:chOff x="8643594" y="8115833"/>
            <a:chExt cx="1000166" cy="998222"/>
          </a:xfrm>
        </p:grpSpPr>
        <p:sp>
          <p:nvSpPr>
            <p:cNvPr id="452" name="Google Shape;452;p27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 extrusionOk="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 extrusionOk="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1486350" y="1106605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</a:t>
            </a:r>
            <a:endParaRPr/>
          </a:p>
        </p:txBody>
      </p:sp>
      <p:graphicFrame>
        <p:nvGraphicFramePr>
          <p:cNvPr id="455" name="Google Shape;455;p27"/>
          <p:cNvGraphicFramePr/>
          <p:nvPr/>
        </p:nvGraphicFramePr>
        <p:xfrm>
          <a:off x="1840800" y="2222570"/>
          <a:ext cx="16181825" cy="6398135"/>
        </p:xfrm>
        <a:graphic>
          <a:graphicData uri="http://schemas.openxmlformats.org/drawingml/2006/table">
            <a:tbl>
              <a:tblPr>
                <a:noFill/>
                <a:tableStyleId>{27971966-76A6-42C6-AADD-BB3E5EF6FB5F}</a:tableStyleId>
              </a:tblPr>
              <a:tblGrid>
                <a:gridCol w="295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2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2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22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18625">
                <a:tc gridSpan="8"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lang="pt-BR" sz="3200" b="1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– best_float32.tflite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FPS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CPU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RAM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mAP50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Precisão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Recall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F1-Score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Tamanho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1,5</a:t>
                      </a:r>
                      <a:endParaRPr sz="2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25%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1,5 G</a:t>
                      </a:r>
                      <a:r>
                        <a:rPr lang="pt-BR" sz="2400" u="none" strike="noStrike" cap="none"/>
                        <a:t>B</a:t>
                      </a:r>
                      <a:endParaRPr sz="24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94% 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97%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88%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92%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12 MB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625">
                <a:tc gridSpan="8"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lang="pt-BR" sz="3200" b="1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 – best_float16.tflite</a:t>
                      </a:r>
                      <a:endParaRPr sz="3200" b="1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2,3</a:t>
                      </a:r>
                      <a:endParaRPr sz="2400" b="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23</a:t>
                      </a:r>
                      <a:r>
                        <a:rPr lang="pt-BR" sz="2400" u="none" strike="noStrike" cap="none"/>
                        <a:t>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1,2 G</a:t>
                      </a:r>
                      <a:r>
                        <a:rPr lang="pt-BR" sz="2400" u="none" strike="noStrike" cap="none"/>
                        <a:t>B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92% 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93%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88%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90%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u="none" strike="noStrike" cap="none">
                          <a:solidFill>
                            <a:schemeClr val="dk1"/>
                          </a:solidFill>
                        </a:rPr>
                        <a:t>6 MB</a:t>
                      </a:r>
                      <a:endParaRPr sz="2400" b="1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625">
                <a:tc gridSpan="8"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lang="pt-BR" sz="3200" b="1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 – best_int8.tflite</a:t>
                      </a:r>
                      <a:endParaRPr sz="3200" u="none" strike="noStrike" cap="none"/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2,5</a:t>
                      </a:r>
                      <a:endParaRPr sz="2400" b="1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20</a:t>
                      </a:r>
                      <a:r>
                        <a:rPr lang="pt-BR" sz="2400" u="none" strike="noStrike" cap="none"/>
                        <a:t>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1,1 G</a:t>
                      </a:r>
                      <a:r>
                        <a:rPr lang="pt-BR" sz="2400" u="none" strike="noStrike" cap="none"/>
                        <a:t>B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92%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94%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87%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90%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3 MB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8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61" name="Google Shape;461;p28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63" name="Google Shape;463;p28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64" name="Google Shape;464;p28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66" name="Google Shape;466;p28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67" name="Google Shape;467;p28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469" name="Google Shape;469;p28"/>
          <p:cNvPicPr preferRelativeResize="0"/>
          <p:nvPr/>
        </p:nvPicPr>
        <p:blipFill rotWithShape="1">
          <a:blip r:embed="rId3">
            <a:alphaModFix/>
          </a:blip>
          <a:srcRect l="15040" t="35437" r="48048" b="13766"/>
          <a:stretch/>
        </p:blipFill>
        <p:spPr>
          <a:xfrm>
            <a:off x="920750" y="2483266"/>
            <a:ext cx="3104035" cy="32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8"/>
          <p:cNvPicPr preferRelativeResize="0"/>
          <p:nvPr/>
        </p:nvPicPr>
        <p:blipFill rotWithShape="1">
          <a:blip r:embed="rId4">
            <a:alphaModFix/>
          </a:blip>
          <a:srcRect l="17234" t="17250" r="8322"/>
          <a:stretch/>
        </p:blipFill>
        <p:spPr>
          <a:xfrm>
            <a:off x="4298551" y="2475611"/>
            <a:ext cx="2973797" cy="325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8"/>
          <p:cNvSpPr txBox="1"/>
          <p:nvPr/>
        </p:nvSpPr>
        <p:spPr>
          <a:xfrm>
            <a:off x="1392984" y="5738325"/>
            <a:ext cx="2159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Medição:1 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0.91 m</a:t>
            </a:r>
            <a:endParaRPr/>
          </a:p>
        </p:txBody>
      </p:sp>
      <p:sp>
        <p:nvSpPr>
          <p:cNvPr id="472" name="Google Shape;472;p28"/>
          <p:cNvSpPr txBox="1"/>
          <p:nvPr/>
        </p:nvSpPr>
        <p:spPr>
          <a:xfrm>
            <a:off x="4718689" y="5730669"/>
            <a:ext cx="2159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Medição:2 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2.11 m</a:t>
            </a:r>
            <a:endParaRPr/>
          </a:p>
        </p:txBody>
      </p:sp>
      <p:pic>
        <p:nvPicPr>
          <p:cNvPr id="473" name="Google Shape;473;p28"/>
          <p:cNvPicPr preferRelativeResize="0"/>
          <p:nvPr/>
        </p:nvPicPr>
        <p:blipFill rotWithShape="1">
          <a:blip r:embed="rId5">
            <a:alphaModFix/>
          </a:blip>
          <a:srcRect l="14880" r="9451"/>
          <a:stretch/>
        </p:blipFill>
        <p:spPr>
          <a:xfrm>
            <a:off x="7546114" y="997490"/>
            <a:ext cx="4249237" cy="393592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8"/>
          <p:cNvSpPr txBox="1"/>
          <p:nvPr/>
        </p:nvSpPr>
        <p:spPr>
          <a:xfrm>
            <a:off x="8571363" y="4952350"/>
            <a:ext cx="215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Medição:5 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4.95 m</a:t>
            </a:r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13043300" y="5100187"/>
            <a:ext cx="228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Medição:20 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20.02 m</a:t>
            </a:r>
            <a:endParaRPr/>
          </a:p>
        </p:txBody>
      </p:sp>
      <p:pic>
        <p:nvPicPr>
          <p:cNvPr id="476" name="Google Shape;47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51738" y="1011074"/>
            <a:ext cx="4731435" cy="39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0750" y="6656484"/>
            <a:ext cx="4415074" cy="307317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8"/>
          <p:cNvSpPr txBox="1"/>
          <p:nvPr/>
        </p:nvSpPr>
        <p:spPr>
          <a:xfrm>
            <a:off x="5492750" y="9107895"/>
            <a:ext cx="22878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Medição:20 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20.08m</a:t>
            </a:r>
            <a:endParaRPr/>
          </a:p>
        </p:txBody>
      </p:sp>
      <p:sp>
        <p:nvSpPr>
          <p:cNvPr id="479" name="Google Shape;479;p28"/>
          <p:cNvSpPr txBox="1"/>
          <p:nvPr/>
        </p:nvSpPr>
        <p:spPr>
          <a:xfrm>
            <a:off x="7780550" y="5994725"/>
            <a:ext cx="92655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Estes foram alguns </a:t>
            </a:r>
            <a:r>
              <a:rPr lang="pt-BR" sz="3200" b="1" dirty="0"/>
              <a:t>testes de distância</a:t>
            </a:r>
            <a:r>
              <a:rPr lang="pt-BR" sz="3200" dirty="0"/>
              <a:t> feitos, para validar se realmente estava conseguindo obter um valor mínimo confiável. Utilizamos uma trena de </a:t>
            </a:r>
            <a:r>
              <a:rPr lang="pt-BR" sz="3200" b="1" dirty="0"/>
              <a:t>30 metros</a:t>
            </a:r>
            <a:r>
              <a:rPr lang="pt-BR" sz="3200" dirty="0"/>
              <a:t> para mensurar e compara o valor real com o obtido em simulação. A margem de erro em módulo foi de </a:t>
            </a:r>
            <a:r>
              <a:rPr lang="pt-BR" sz="3200" b="1"/>
              <a:t>± 1.1m</a:t>
            </a:r>
            <a:r>
              <a:rPr lang="pt-BR" sz="3200" b="1" dirty="0"/>
              <a:t>.</a:t>
            </a:r>
            <a:r>
              <a:rPr lang="pt-BR" sz="3200" dirty="0"/>
              <a:t> </a:t>
            </a:r>
            <a:endParaRPr sz="3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u="sng" dirty="0"/>
              <a:t>Obs.: teste feito com 1 hora de gravação.</a:t>
            </a:r>
            <a:endParaRPr b="1" u="sng" dirty="0"/>
          </a:p>
        </p:txBody>
      </p:sp>
      <p:sp>
        <p:nvSpPr>
          <p:cNvPr id="480" name="Google Shape;480;p28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29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86" name="Google Shape;486;p29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88" name="Google Shape;488;p29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89" name="Google Shape;489;p29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91" name="Google Shape;491;p29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92" name="Google Shape;492;p2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498" name="Google Shape;498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" name="Google Shape;499;p29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00" name="Google Shape;500;p29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02" name="Google Shape;502;p29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03" name="Google Shape;503;p29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5" name="Google Shape;505;p29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29"/>
          <p:cNvPicPr preferRelativeResize="0"/>
          <p:nvPr/>
        </p:nvPicPr>
        <p:blipFill rotWithShape="1">
          <a:blip r:embed="rId4">
            <a:alphaModFix/>
          </a:blip>
          <a:srcRect l="23761" t="30909" r="23714" b="13587"/>
          <a:stretch/>
        </p:blipFill>
        <p:spPr>
          <a:xfrm>
            <a:off x="1008688" y="2317700"/>
            <a:ext cx="2769326" cy="217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9"/>
          <p:cNvPicPr preferRelativeResize="0"/>
          <p:nvPr/>
        </p:nvPicPr>
        <p:blipFill rotWithShape="1">
          <a:blip r:embed="rId5">
            <a:alphaModFix/>
          </a:blip>
          <a:srcRect l="11902" t="27985"/>
          <a:stretch/>
        </p:blipFill>
        <p:spPr>
          <a:xfrm>
            <a:off x="4004363" y="2215112"/>
            <a:ext cx="5266674" cy="28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9"/>
          <p:cNvPicPr preferRelativeResize="0"/>
          <p:nvPr/>
        </p:nvPicPr>
        <p:blipFill rotWithShape="1">
          <a:blip r:embed="rId6">
            <a:alphaModFix/>
          </a:blip>
          <a:srcRect l="18039" t="14479" b="29766"/>
          <a:stretch/>
        </p:blipFill>
        <p:spPr>
          <a:xfrm>
            <a:off x="9677012" y="1442600"/>
            <a:ext cx="4316675" cy="21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9"/>
          <p:cNvPicPr preferRelativeResize="0"/>
          <p:nvPr/>
        </p:nvPicPr>
        <p:blipFill rotWithShape="1">
          <a:blip r:embed="rId7">
            <a:alphaModFix/>
          </a:blip>
          <a:srcRect l="14931" t="4796" r="15556" b="26966"/>
          <a:stretch/>
        </p:blipFill>
        <p:spPr>
          <a:xfrm>
            <a:off x="1282125" y="5972725"/>
            <a:ext cx="3369575" cy="23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9"/>
          <p:cNvPicPr preferRelativeResize="0"/>
          <p:nvPr/>
        </p:nvPicPr>
        <p:blipFill rotWithShape="1">
          <a:blip r:embed="rId8">
            <a:alphaModFix/>
          </a:blip>
          <a:srcRect l="21943" r="20868" b="42624"/>
          <a:stretch/>
        </p:blipFill>
        <p:spPr>
          <a:xfrm>
            <a:off x="14683426" y="1442600"/>
            <a:ext cx="2468700" cy="19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9"/>
          <p:cNvPicPr preferRelativeResize="0"/>
          <p:nvPr/>
        </p:nvPicPr>
        <p:blipFill rotWithShape="1">
          <a:blip r:embed="rId9">
            <a:alphaModFix/>
          </a:blip>
          <a:srcRect l="14915" t="15490"/>
          <a:stretch/>
        </p:blipFill>
        <p:spPr>
          <a:xfrm>
            <a:off x="4952888" y="5904025"/>
            <a:ext cx="4228675" cy="29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9"/>
          <p:cNvSpPr txBox="1"/>
          <p:nvPr/>
        </p:nvSpPr>
        <p:spPr>
          <a:xfrm>
            <a:off x="1120001" y="5058550"/>
            <a:ext cx="254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20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20 km/h</a:t>
            </a:r>
            <a:endParaRPr b="1"/>
          </a:p>
        </p:txBody>
      </p:sp>
      <p:sp>
        <p:nvSpPr>
          <p:cNvPr id="513" name="Google Shape;513;p29"/>
          <p:cNvSpPr txBox="1"/>
          <p:nvPr/>
        </p:nvSpPr>
        <p:spPr>
          <a:xfrm>
            <a:off x="4952895" y="5184763"/>
            <a:ext cx="336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10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10 km/h</a:t>
            </a:r>
            <a:endParaRPr b="1"/>
          </a:p>
        </p:txBody>
      </p:sp>
      <p:sp>
        <p:nvSpPr>
          <p:cNvPr id="514" name="Google Shape;514;p29"/>
          <p:cNvSpPr txBox="1"/>
          <p:nvPr/>
        </p:nvSpPr>
        <p:spPr>
          <a:xfrm>
            <a:off x="10529451" y="3783063"/>
            <a:ext cx="261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30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28 km/h</a:t>
            </a:r>
            <a:endParaRPr b="1"/>
          </a:p>
        </p:txBody>
      </p:sp>
      <p:sp>
        <p:nvSpPr>
          <p:cNvPr id="515" name="Google Shape;515;p29"/>
          <p:cNvSpPr txBox="1"/>
          <p:nvPr/>
        </p:nvSpPr>
        <p:spPr>
          <a:xfrm>
            <a:off x="1661013" y="8410975"/>
            <a:ext cx="261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10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10 km/h</a:t>
            </a:r>
            <a:endParaRPr b="1"/>
          </a:p>
        </p:txBody>
      </p:sp>
      <p:sp>
        <p:nvSpPr>
          <p:cNvPr id="516" name="Google Shape;516;p29"/>
          <p:cNvSpPr txBox="1"/>
          <p:nvPr/>
        </p:nvSpPr>
        <p:spPr>
          <a:xfrm>
            <a:off x="14644426" y="3810925"/>
            <a:ext cx="254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30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32 km/h</a:t>
            </a:r>
            <a:endParaRPr b="1"/>
          </a:p>
        </p:txBody>
      </p:sp>
      <p:sp>
        <p:nvSpPr>
          <p:cNvPr id="517" name="Google Shape;517;p29"/>
          <p:cNvSpPr txBox="1"/>
          <p:nvPr/>
        </p:nvSpPr>
        <p:spPr>
          <a:xfrm>
            <a:off x="5832876" y="9006088"/>
            <a:ext cx="246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30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19 km/h</a:t>
            </a:r>
            <a:endParaRPr b="1"/>
          </a:p>
        </p:txBody>
      </p:sp>
      <p:sp>
        <p:nvSpPr>
          <p:cNvPr id="518" name="Google Shape;518;p29"/>
          <p:cNvSpPr txBox="1"/>
          <p:nvPr/>
        </p:nvSpPr>
        <p:spPr>
          <a:xfrm>
            <a:off x="9677000" y="5043300"/>
            <a:ext cx="6746700" cy="48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Estes agora foram os testes de velocidade, solicitando aos motoristas que fiquem uma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X constante. A margem de erro para este teste foi de aproximadamente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± 4 km/h.</a:t>
            </a:r>
            <a:endParaRPr sz="305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200" b="1" u="sng">
                <a:solidFill>
                  <a:schemeClr val="dk1"/>
                </a:solidFill>
              </a:rPr>
              <a:t>obs.: Teste feito com 1 hora de gravação.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0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24" name="Google Shape;524;p30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26" name="Google Shape;526;p30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27" name="Google Shape;527;p30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29" name="Google Shape;529;p30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530" name="Google Shape;530;p30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36" name="Google Shape;536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7" name="Google Shape;537;p30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38" name="Google Shape;538;p30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40" name="Google Shape;540;p30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41" name="Google Shape;541;p3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43" name="Google Shape;543;p30"/>
          <p:cNvSpPr txBox="1"/>
          <p:nvPr/>
        </p:nvSpPr>
        <p:spPr>
          <a:xfrm>
            <a:off x="974925" y="1310275"/>
            <a:ext cx="161268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r>
              <a:rPr lang="pt-BR" sz="5600" b="1">
                <a:solidFill>
                  <a:schemeClr val="dk1"/>
                </a:solidFill>
              </a:rPr>
              <a:t>- Local - modelo padrão</a:t>
            </a:r>
            <a:endParaRPr sz="5600" b="1">
              <a:solidFill>
                <a:schemeClr val="dk1"/>
              </a:solidFill>
            </a:endParaRPr>
          </a:p>
        </p:txBody>
      </p:sp>
      <p:pic>
        <p:nvPicPr>
          <p:cNvPr id="544" name="Google Shape;544;p30" descr="Trabalho de detecção rastreando veículos no instituto INATEL, obtendo velocidade, distância e fluxo por minuto, caso ultrapasse, o limite de velocidade permitido é enviado um e-mail para notificação." title="Videoapresentação Final de Projeto Aula TP55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364" y="2402800"/>
            <a:ext cx="12679511" cy="71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31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50" name="Google Shape;550;p31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53" name="Google Shape;553;p31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55" name="Google Shape;555;p31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556" name="Google Shape;556;p31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174952" y="9276470"/>
              <a:ext cx="829944" cy="829945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74952" y="9276470"/>
              <a:ext cx="829944" cy="829945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566628" y="7936560"/>
              <a:ext cx="14604" cy="1157604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566628" y="7936560"/>
              <a:ext cx="14604" cy="1157604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62" name="Google Shape;562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" name="Google Shape;563;p31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64" name="Google Shape;564;p31"/>
            <p:cNvSpPr/>
            <p:nvPr/>
          </p:nvSpPr>
          <p:spPr>
            <a:xfrm>
              <a:off x="17219549" y="8884793"/>
              <a:ext cx="652144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66" name="Google Shape;566;p31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67" name="Google Shape;567;p3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69" name="Google Shape;569;p31"/>
          <p:cNvSpPr txBox="1"/>
          <p:nvPr/>
        </p:nvSpPr>
        <p:spPr>
          <a:xfrm>
            <a:off x="974925" y="1310275"/>
            <a:ext cx="161268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r>
              <a:rPr lang="pt-BR" sz="5600" b="1">
                <a:solidFill>
                  <a:schemeClr val="dk1"/>
                </a:solidFill>
              </a:rPr>
              <a:t>- Local - modelo quantizado</a:t>
            </a:r>
            <a:endParaRPr sz="5600" b="1">
              <a:solidFill>
                <a:schemeClr val="dk1"/>
              </a:solidFill>
            </a:endParaRPr>
          </a:p>
        </p:txBody>
      </p:sp>
      <p:pic>
        <p:nvPicPr>
          <p:cNvPr id="570" name="Google Shape;570;p31" descr="Este vídeo foi criado com o Clipchamp" title="Videlolocal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025" y="2358925"/>
            <a:ext cx="12854500" cy="72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2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76" name="Google Shape;576;p32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78" name="Google Shape;578;p32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79" name="Google Shape;579;p32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81" name="Google Shape;581;p32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582" name="Google Shape;582;p32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74952" y="9276470"/>
              <a:ext cx="829944" cy="829945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74952" y="9276470"/>
              <a:ext cx="829944" cy="829945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66628" y="7936560"/>
              <a:ext cx="14604" cy="1157604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566628" y="7936560"/>
              <a:ext cx="14604" cy="1157604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88" name="Google Shape;588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32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90" name="Google Shape;590;p32"/>
            <p:cNvSpPr/>
            <p:nvPr/>
          </p:nvSpPr>
          <p:spPr>
            <a:xfrm>
              <a:off x="17219549" y="8884793"/>
              <a:ext cx="652144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92" name="Google Shape;592;p32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93" name="Google Shape;593;p32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5" name="Google Shape;595;p32"/>
          <p:cNvSpPr txBox="1"/>
          <p:nvPr/>
        </p:nvSpPr>
        <p:spPr>
          <a:xfrm>
            <a:off x="919750" y="1325975"/>
            <a:ext cx="134172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- RaspBerry PI </a:t>
            </a:r>
            <a:r>
              <a:rPr lang="pt-BR" sz="5600" b="1">
                <a:solidFill>
                  <a:schemeClr val="dk1"/>
                </a:solidFill>
              </a:rPr>
              <a:t>4 Model B</a:t>
            </a: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32" descr="Este vídeo foi criado com o Clipchamp" title="VideoRasp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425" y="2515650"/>
            <a:ext cx="13814275" cy="77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18003" y="0"/>
            <a:ext cx="4382697" cy="1029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33"/>
          <p:cNvGrpSpPr/>
          <p:nvPr/>
        </p:nvGrpSpPr>
        <p:grpSpPr>
          <a:xfrm>
            <a:off x="13421247" y="9353"/>
            <a:ext cx="1000165" cy="998225"/>
            <a:chOff x="7660221" y="618553"/>
            <a:chExt cx="1000165" cy="998225"/>
          </a:xfrm>
        </p:grpSpPr>
        <p:sp>
          <p:nvSpPr>
            <p:cNvPr id="603" name="Google Shape;603;p33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05" name="Google Shape;605;p33"/>
          <p:cNvGrpSpPr/>
          <p:nvPr/>
        </p:nvGrpSpPr>
        <p:grpSpPr>
          <a:xfrm>
            <a:off x="11131550" y="29732"/>
            <a:ext cx="2238375" cy="4457700"/>
            <a:chOff x="10170007" y="0"/>
            <a:chExt cx="2238375" cy="4457700"/>
          </a:xfrm>
        </p:grpSpPr>
        <p:sp>
          <p:nvSpPr>
            <p:cNvPr id="606" name="Google Shape;606;p33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09" name="Google Shape;609;p33"/>
          <p:cNvSpPr txBox="1"/>
          <p:nvPr/>
        </p:nvSpPr>
        <p:spPr>
          <a:xfrm>
            <a:off x="919747" y="485728"/>
            <a:ext cx="72504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Melhorias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3"/>
          <p:cNvSpPr txBox="1"/>
          <p:nvPr/>
        </p:nvSpPr>
        <p:spPr>
          <a:xfrm>
            <a:off x="919747" y="1419156"/>
            <a:ext cx="9150600" cy="6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Otimizar o código, para alcançar maior desempenho sem perda de frame;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acelerador de Redes Neurais, sendo por software ou hardware, como PyArmn, ou Google Edge TPU Coral.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a câmera na perspectiva lateral do carro evitando sobreposição do bounding boxes. E buscar uma área maior.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Ao utilizar uma área maior, buscar mais pontos e averiguar outras métricas com a Matriz de Homografia.</a:t>
            </a:r>
            <a:endParaRPr/>
          </a:p>
        </p:txBody>
      </p:sp>
      <p:pic>
        <p:nvPicPr>
          <p:cNvPr id="611" name="Google Shape;6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1050" y="5618775"/>
            <a:ext cx="4186950" cy="4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2387" y="9350"/>
            <a:ext cx="29241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7259" y="-9360"/>
            <a:ext cx="1460050" cy="2231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34"/>
          <p:cNvGrpSpPr/>
          <p:nvPr/>
        </p:nvGrpSpPr>
        <p:grpSpPr>
          <a:xfrm>
            <a:off x="16688182" y="50433"/>
            <a:ext cx="1000166" cy="998222"/>
            <a:chOff x="8643594" y="8115833"/>
            <a:chExt cx="1000166" cy="998222"/>
          </a:xfrm>
        </p:grpSpPr>
        <p:sp>
          <p:nvSpPr>
            <p:cNvPr id="619" name="Google Shape;619;p34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 extrusionOk="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 extrusionOk="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21" name="Google Shape;621;p34"/>
          <p:cNvSpPr txBox="1"/>
          <p:nvPr/>
        </p:nvSpPr>
        <p:spPr>
          <a:xfrm>
            <a:off x="7973925" y="1644277"/>
            <a:ext cx="9150600" cy="84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Aumentar a quantidade de dispositivos, sincronizar os dispositivos com algum servidor em cloud.</a:t>
            </a:r>
            <a:endParaRPr sz="3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Aumentar a resolução do modelo para torná-lo mais preciso, porem ainda mantendo o FPS mais alto.</a:t>
            </a:r>
            <a:endParaRPr sz="3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mecanismos de criptografia em borda, e em transmissão, evitando entrada ou manipulação de dos dados e borramento dos rostos e placas dos carros.</a:t>
            </a:r>
            <a:endParaRPr sz="3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algum algoritmo OCR que capture as placas dos carros e identifique-as, notificando além da velocidade, o nome da placa do veículo.</a:t>
            </a:r>
            <a:endParaRPr sz="3200"/>
          </a:p>
        </p:txBody>
      </p:sp>
      <p:grpSp>
        <p:nvGrpSpPr>
          <p:cNvPr id="622" name="Google Shape;622;p34"/>
          <p:cNvGrpSpPr/>
          <p:nvPr/>
        </p:nvGrpSpPr>
        <p:grpSpPr>
          <a:xfrm rot="10800000">
            <a:off x="6838949" y="-15613"/>
            <a:ext cx="2191385" cy="1064260"/>
            <a:chOff x="0" y="9223145"/>
            <a:chExt cx="2191385" cy="1064260"/>
          </a:xfrm>
        </p:grpSpPr>
        <p:sp>
          <p:nvSpPr>
            <p:cNvPr id="623" name="Google Shape;623;p3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 extrusionOk="0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 extrusionOk="0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 extrusionOk="0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 extrusionOk="0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 extrusionOk="0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 extrusionOk="0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 extrusionOk="0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626" name="Google Shape;62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838949" cy="102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34"/>
          <p:cNvSpPr txBox="1"/>
          <p:nvPr/>
        </p:nvSpPr>
        <p:spPr>
          <a:xfrm>
            <a:off x="9975570" y="413170"/>
            <a:ext cx="72504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Melhorias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5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633" name="Google Shape;633;p35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36" name="Google Shape;636;p35"/>
          <p:cNvGrpSpPr/>
          <p:nvPr/>
        </p:nvGrpSpPr>
        <p:grpSpPr>
          <a:xfrm>
            <a:off x="-14" y="8360638"/>
            <a:ext cx="1024269" cy="1926031"/>
            <a:chOff x="-14" y="8360638"/>
            <a:chExt cx="1024269" cy="1926031"/>
          </a:xfrm>
        </p:grpSpPr>
        <p:sp>
          <p:nvSpPr>
            <p:cNvPr id="637" name="Google Shape;637;p35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42" name="Google Shape;642;p35"/>
          <p:cNvGrpSpPr/>
          <p:nvPr/>
        </p:nvGrpSpPr>
        <p:grpSpPr>
          <a:xfrm>
            <a:off x="279360" y="7433995"/>
            <a:ext cx="440690" cy="440690"/>
            <a:chOff x="279360" y="7433995"/>
            <a:chExt cx="440690" cy="440690"/>
          </a:xfrm>
        </p:grpSpPr>
        <p:sp>
          <p:nvSpPr>
            <p:cNvPr id="643" name="Google Shape;643;p3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45" name="Google Shape;645;p35"/>
          <p:cNvGrpSpPr/>
          <p:nvPr/>
        </p:nvGrpSpPr>
        <p:grpSpPr>
          <a:xfrm>
            <a:off x="17410302" y="8989911"/>
            <a:ext cx="440690" cy="440690"/>
            <a:chOff x="17410302" y="8989911"/>
            <a:chExt cx="440690" cy="440690"/>
          </a:xfrm>
        </p:grpSpPr>
        <p:sp>
          <p:nvSpPr>
            <p:cNvPr id="646" name="Google Shape;646;p3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48" name="Google Shape;648;p35"/>
          <p:cNvGrpSpPr/>
          <p:nvPr/>
        </p:nvGrpSpPr>
        <p:grpSpPr>
          <a:xfrm>
            <a:off x="1153437" y="790558"/>
            <a:ext cx="573406" cy="572139"/>
            <a:chOff x="1153437" y="790558"/>
            <a:chExt cx="573406" cy="572139"/>
          </a:xfrm>
        </p:grpSpPr>
        <p:sp>
          <p:nvSpPr>
            <p:cNvPr id="649" name="Google Shape;649;p35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51" name="Google Shape;651;p35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Conclusão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5"/>
          <p:cNvSpPr txBox="1"/>
          <p:nvPr/>
        </p:nvSpPr>
        <p:spPr>
          <a:xfrm>
            <a:off x="1614200" y="2612000"/>
            <a:ext cx="9150600" cy="7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A solução baseada em algoritmos de detecção de objetos YOLO e dispositivos de borda como o Raspberry Pi mostrou-se eficaz para gerenciar o tráfego.</a:t>
            </a: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Ofereceu dados precisos sobre o fluxo de veículos, velocidade e distância, melhorando a segurança, demonstrando uma margem de erro pequena em questão de velocidade e distância, com uma inferência em um tempo razoavelmente bom, suficiente para se poder processar o que é necessário.</a:t>
            </a: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653" name="Google Shape;6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537" y="0"/>
            <a:ext cx="29241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9767" y="3598163"/>
            <a:ext cx="5360925" cy="56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7550" y="409875"/>
            <a:ext cx="5816875" cy="38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58950" y="6237592"/>
            <a:ext cx="2498375" cy="24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9"/>
          <p:cNvGrpSpPr/>
          <p:nvPr/>
        </p:nvGrpSpPr>
        <p:grpSpPr>
          <a:xfrm>
            <a:off x="0" y="9769798"/>
            <a:ext cx="576580" cy="517525"/>
            <a:chOff x="0" y="9769798"/>
            <a:chExt cx="576580" cy="517525"/>
          </a:xfrm>
        </p:grpSpPr>
        <p:sp>
          <p:nvSpPr>
            <p:cNvPr id="81" name="Google Shape;81;p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83" name="Google Shape;83;p9"/>
          <p:cNvGrpSpPr/>
          <p:nvPr/>
        </p:nvGrpSpPr>
        <p:grpSpPr>
          <a:xfrm>
            <a:off x="230726" y="2988923"/>
            <a:ext cx="652780" cy="650267"/>
            <a:chOff x="337676" y="751648"/>
            <a:chExt cx="652780" cy="650267"/>
          </a:xfrm>
        </p:grpSpPr>
        <p:sp>
          <p:nvSpPr>
            <p:cNvPr id="84" name="Google Shape;84;p9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7129574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do projeto</a:t>
            </a:r>
            <a:endParaRPr/>
          </a:p>
        </p:txBody>
      </p:sp>
      <p:sp>
        <p:nvSpPr>
          <p:cNvPr id="87" name="Google Shape;87;p9"/>
          <p:cNvSpPr txBox="1"/>
          <p:nvPr/>
        </p:nvSpPr>
        <p:spPr>
          <a:xfrm>
            <a:off x="1247475" y="2272400"/>
            <a:ext cx="9078300" cy="8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5080" lvl="0" indent="0" algn="just" rtl="0">
              <a:lnSpc>
                <a:spcPct val="9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Contexto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/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A necessidade de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sistemas com controle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 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análise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dados eficientes de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rastreamento de veículos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 para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logística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segurança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gestão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forma automática, no tráfego 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mobilidade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brasileira.</a:t>
            </a:r>
            <a:endParaRPr/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/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Latência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largura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banda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custos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transmissão de dados envolvendo altos custos.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Mobilidade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no Brasil, é um grande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colisões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velocidades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ultrapassagens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enfim. Demanda de espaço e vagas em eventos. Controle de tempo de carros. Análise de segurança sobre carros, sendo eles roubados, ou acidentes que possam acontecer. E principalmente o risco à vida.</a:t>
            </a:r>
            <a:endParaRPr/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7075" y="6350"/>
            <a:ext cx="7143635" cy="1028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4514" y="152400"/>
            <a:ext cx="1828480" cy="20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463850" y="-25237"/>
            <a:ext cx="2545500" cy="2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36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662" name="Google Shape;662;p36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65" name="Google Shape;665;p36"/>
          <p:cNvGrpSpPr/>
          <p:nvPr/>
        </p:nvGrpSpPr>
        <p:grpSpPr>
          <a:xfrm>
            <a:off x="-14" y="8360638"/>
            <a:ext cx="1024269" cy="1926031"/>
            <a:chOff x="-14" y="8360638"/>
            <a:chExt cx="1024269" cy="1926031"/>
          </a:xfrm>
        </p:grpSpPr>
        <p:sp>
          <p:nvSpPr>
            <p:cNvPr id="666" name="Google Shape;666;p36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71" name="Google Shape;671;p36"/>
          <p:cNvGrpSpPr/>
          <p:nvPr/>
        </p:nvGrpSpPr>
        <p:grpSpPr>
          <a:xfrm>
            <a:off x="279360" y="7433995"/>
            <a:ext cx="440690" cy="440690"/>
            <a:chOff x="279360" y="7433995"/>
            <a:chExt cx="440690" cy="440690"/>
          </a:xfrm>
        </p:grpSpPr>
        <p:sp>
          <p:nvSpPr>
            <p:cNvPr id="672" name="Google Shape;672;p3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74" name="Google Shape;674;p36"/>
          <p:cNvGrpSpPr/>
          <p:nvPr/>
        </p:nvGrpSpPr>
        <p:grpSpPr>
          <a:xfrm>
            <a:off x="17410302" y="8989911"/>
            <a:ext cx="440690" cy="440690"/>
            <a:chOff x="17410302" y="8989911"/>
            <a:chExt cx="440690" cy="440690"/>
          </a:xfrm>
        </p:grpSpPr>
        <p:sp>
          <p:nvSpPr>
            <p:cNvPr id="675" name="Google Shape;675;p3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77" name="Google Shape;677;p36"/>
          <p:cNvGrpSpPr/>
          <p:nvPr/>
        </p:nvGrpSpPr>
        <p:grpSpPr>
          <a:xfrm>
            <a:off x="1153437" y="790558"/>
            <a:ext cx="573406" cy="572139"/>
            <a:chOff x="1153437" y="790558"/>
            <a:chExt cx="573406" cy="572139"/>
          </a:xfrm>
        </p:grpSpPr>
        <p:sp>
          <p:nvSpPr>
            <p:cNvPr id="678" name="Google Shape;678;p36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80" name="Google Shape;680;p36"/>
          <p:cNvSpPr txBox="1"/>
          <p:nvPr/>
        </p:nvSpPr>
        <p:spPr>
          <a:xfrm>
            <a:off x="6900499" y="484600"/>
            <a:ext cx="4499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>
                <a:solidFill>
                  <a:schemeClr val="dk1"/>
                </a:solidFill>
              </a:rPr>
              <a:t>Referências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6"/>
          <p:cNvSpPr txBox="1"/>
          <p:nvPr/>
        </p:nvSpPr>
        <p:spPr>
          <a:xfrm>
            <a:off x="1358650" y="1362700"/>
            <a:ext cx="15054300" cy="9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h</a:t>
            </a:r>
            <a:r>
              <a:rPr lang="pt-BR" sz="3200" u="sng">
                <a:solidFill>
                  <a:schemeClr val="hlink"/>
                </a:solidFill>
                <a:hlinkClick r:id="rId3"/>
              </a:rPr>
              <a:t>ttps://www.uio.no/studier/emner/matnat/its/TEK5030/v23/lectures/07-feature-matching/estimating-homographies-from-feature-correspondences_2023.pdf</a:t>
            </a:r>
            <a:r>
              <a:rPr lang="pt-BR" sz="3200"/>
              <a:t> 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4"/>
              </a:rPr>
              <a:t>https://auth.berkeley.edu/cas/login?service=https%3a%2f%2finst.eecs.berkeley.edu%2f%7eee290t%2ffa19%2flectures%2flecture8-homography.pdf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5"/>
              </a:rPr>
              <a:t>https://learnopencv.com/homography-examples-using-opencv-python-c/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Jocher, G., Chaurasia, A., &amp; Qiu, J. (2023). Ultralytics YOLO (Version 8.0.0) [Computer software]. </a:t>
            </a:r>
            <a:r>
              <a:rPr lang="pt-BR" sz="3200" u="sng">
                <a:solidFill>
                  <a:schemeClr val="hlink"/>
                </a:solidFill>
                <a:hlinkClick r:id="rId6"/>
              </a:rPr>
              <a:t>https://github.com/ultralytics/ultralytics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7"/>
              </a:rPr>
              <a:t>https://universe.roboflow.com/dataset-ic/tipos-de-veiculos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8"/>
              </a:rPr>
              <a:t>https://blog.roboflow.com/estimate-speed-computer-vision/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4"/>
              </a:rPr>
              <a:t>https://auth.berkeley.edu/cas/login?service=https%3a%2f%2finst.eecs.berkeley.edu%2f%7eee290t%2ffa19%2flectures%2flecture8-homography.pdf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9"/>
              </a:rPr>
              <a:t>https://blog.roboflow.com/video-stream-analysis/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0"/>
              </a:rPr>
              <a:t>https://pessoal.dainf.ct.utfpr.edu.br/rminetto/projects/vehicle-speed/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1"/>
              </a:rPr>
              <a:t>https://arxiv.org/pdf/2003.13137v2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2"/>
              </a:rPr>
              <a:t>https://ieeexplore.ieee.org/abstract/document/7576700/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7240" y="7236739"/>
            <a:ext cx="1540106" cy="3059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7" name="Google Shape;687;p37"/>
          <p:cNvGrpSpPr/>
          <p:nvPr/>
        </p:nvGrpSpPr>
        <p:grpSpPr>
          <a:xfrm>
            <a:off x="17701893" y="4"/>
            <a:ext cx="586106" cy="633095"/>
            <a:chOff x="17701893" y="4"/>
            <a:chExt cx="586106" cy="633095"/>
          </a:xfrm>
        </p:grpSpPr>
        <p:sp>
          <p:nvSpPr>
            <p:cNvPr id="688" name="Google Shape;688;p37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90" name="Google Shape;690;p37"/>
          <p:cNvGrpSpPr/>
          <p:nvPr/>
        </p:nvGrpSpPr>
        <p:grpSpPr>
          <a:xfrm>
            <a:off x="1113839" y="8559353"/>
            <a:ext cx="652780" cy="650242"/>
            <a:chOff x="1113839" y="8559353"/>
            <a:chExt cx="652780" cy="650242"/>
          </a:xfrm>
        </p:grpSpPr>
        <p:sp>
          <p:nvSpPr>
            <p:cNvPr id="691" name="Google Shape;691;p37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93" name="Google Shape;693;p37"/>
          <p:cNvGrpSpPr/>
          <p:nvPr/>
        </p:nvGrpSpPr>
        <p:grpSpPr>
          <a:xfrm>
            <a:off x="3029273" y="6590474"/>
            <a:ext cx="799465" cy="799465"/>
            <a:chOff x="9241930" y="6338913"/>
            <a:chExt cx="799465" cy="799465"/>
          </a:xfrm>
        </p:grpSpPr>
        <p:sp>
          <p:nvSpPr>
            <p:cNvPr id="694" name="Google Shape;694;p37">
              <a:hlinkClick r:id="rId4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 extrusionOk="0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 extrusionOk="0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96" name="Google Shape;696;p37"/>
          <p:cNvSpPr txBox="1">
            <a:spLocks noGrp="1"/>
          </p:cNvSpPr>
          <p:nvPr>
            <p:ph type="title"/>
          </p:nvPr>
        </p:nvSpPr>
        <p:spPr>
          <a:xfrm>
            <a:off x="5474610" y="1501762"/>
            <a:ext cx="7338429" cy="185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>
                <a:solidFill>
                  <a:srgbClr val="36D636"/>
                </a:solidFill>
              </a:rPr>
              <a:t>Obrigado!</a:t>
            </a:r>
            <a:endParaRPr sz="12000"/>
          </a:p>
        </p:txBody>
      </p:sp>
      <p:sp>
        <p:nvSpPr>
          <p:cNvPr id="697" name="Google Shape;697;p37"/>
          <p:cNvSpPr txBox="1"/>
          <p:nvPr/>
        </p:nvSpPr>
        <p:spPr>
          <a:xfrm>
            <a:off x="6540078" y="3571481"/>
            <a:ext cx="5207400" cy="16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50" b="1">
                <a:latin typeface="Trebuchet MS"/>
                <a:ea typeface="Trebuchet MS"/>
                <a:cs typeface="Trebuchet MS"/>
                <a:sym typeface="Trebuchet MS"/>
              </a:rPr>
              <a:t>Perguntas?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50">
                <a:latin typeface="Trebuchet MS"/>
                <a:ea typeface="Trebuchet MS"/>
                <a:cs typeface="Trebuchet MS"/>
                <a:sym typeface="Trebuchet MS"/>
              </a:rPr>
              <a:t>hyago.silva@mtel.inatel.br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19523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pt-BR" sz="3150">
                <a:latin typeface="Trebuchet MS"/>
                <a:ea typeface="Trebuchet MS"/>
                <a:cs typeface="Trebuchet MS"/>
                <a:sym typeface="Trebuchet MS"/>
              </a:rPr>
              <a:t>+55 35 9 9725 3305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98" name="Google Shape;698;p37"/>
          <p:cNvGrpSpPr/>
          <p:nvPr/>
        </p:nvGrpSpPr>
        <p:grpSpPr>
          <a:xfrm>
            <a:off x="3199896" y="6769760"/>
            <a:ext cx="121247" cy="410667"/>
            <a:chOff x="9412554" y="6518199"/>
            <a:chExt cx="121247" cy="410667"/>
          </a:xfrm>
        </p:grpSpPr>
        <p:sp>
          <p:nvSpPr>
            <p:cNvPr id="699" name="Google Shape;699;p37"/>
            <p:cNvSpPr/>
            <p:nvPr/>
          </p:nvSpPr>
          <p:spPr>
            <a:xfrm>
              <a:off x="9428391" y="6662166"/>
              <a:ext cx="105410" cy="266700"/>
            </a:xfrm>
            <a:custGeom>
              <a:avLst/>
              <a:gdLst/>
              <a:ahLst/>
              <a:cxnLst/>
              <a:rect l="l" t="t" r="r" b="b"/>
              <a:pathLst>
                <a:path w="105409" h="266700" extrusionOk="0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w="105409" h="266700" extrusionOk="0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700" name="Google Shape;700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1" name="Google Shape;701;p37"/>
          <p:cNvSpPr/>
          <p:nvPr/>
        </p:nvSpPr>
        <p:spPr>
          <a:xfrm>
            <a:off x="3376998" y="6913727"/>
            <a:ext cx="282575" cy="266700"/>
          </a:xfrm>
          <a:custGeom>
            <a:avLst/>
            <a:gdLst/>
            <a:ahLst/>
            <a:cxnLst/>
            <a:rect l="l" t="t" r="r" b="b"/>
            <a:pathLst>
              <a:path w="282575" h="266700" extrusionOk="0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702" name="Google Shape;702;p37"/>
          <p:cNvGrpSpPr/>
          <p:nvPr/>
        </p:nvGrpSpPr>
        <p:grpSpPr>
          <a:xfrm>
            <a:off x="719" y="0"/>
            <a:ext cx="2238375" cy="4457700"/>
            <a:chOff x="719" y="0"/>
            <a:chExt cx="2238375" cy="4457700"/>
          </a:xfrm>
        </p:grpSpPr>
        <p:sp>
          <p:nvSpPr>
            <p:cNvPr id="703" name="Google Shape;703;p37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706" name="Google Shape;706;p37"/>
          <p:cNvGrpSpPr/>
          <p:nvPr/>
        </p:nvGrpSpPr>
        <p:grpSpPr>
          <a:xfrm>
            <a:off x="3027808" y="7661183"/>
            <a:ext cx="799465" cy="799465"/>
            <a:chOff x="9241930" y="6338913"/>
            <a:chExt cx="799465" cy="799465"/>
          </a:xfrm>
        </p:grpSpPr>
        <p:sp>
          <p:nvSpPr>
            <p:cNvPr id="707" name="Google Shape;707;p37">
              <a:hlinkClick r:id="rId6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 extrusionOk="0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 extrusionOk="0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709" name="Google Shape;709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51038" y="7731778"/>
            <a:ext cx="1155907" cy="6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7"/>
          <p:cNvSpPr txBox="1"/>
          <p:nvPr/>
        </p:nvSpPr>
        <p:spPr>
          <a:xfrm>
            <a:off x="3826500" y="6655163"/>
            <a:ext cx="6944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hlinkClick r:id="rId4"/>
              </a:rPr>
              <a:t>https://www.linkedin.com/in/hyagovieira/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hlinkClick r:id="rId8"/>
              </a:rPr>
              <a:t>https://github.com/HyAgOsK/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18" name="Google Shape;118;p11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25" name="Google Shape;1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739" y="7239013"/>
            <a:ext cx="3058451" cy="30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2700"/>
            <a:ext cx="6541902" cy="1029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 txBox="1"/>
          <p:nvPr/>
        </p:nvSpPr>
        <p:spPr>
          <a:xfrm>
            <a:off x="6940550" y="2178050"/>
            <a:ext cx="9150600" cy="6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A proposta utiliza </a:t>
            </a:r>
            <a:r>
              <a:rPr lang="pt-BR" sz="3200" b="1"/>
              <a:t>rastreamento </a:t>
            </a:r>
            <a:r>
              <a:rPr lang="pt-BR" sz="3200"/>
              <a:t>de </a:t>
            </a:r>
            <a:r>
              <a:rPr lang="pt-BR" sz="3200" b="1"/>
              <a:t>veículos</a:t>
            </a:r>
            <a:r>
              <a:rPr lang="pt-BR" sz="3200"/>
              <a:t>, proporcionando análise de algumas </a:t>
            </a:r>
            <a:r>
              <a:rPr lang="pt-BR" sz="3200" b="1"/>
              <a:t>métricas</a:t>
            </a:r>
            <a:r>
              <a:rPr lang="pt-BR" sz="3200"/>
              <a:t>, através de um sistema com </a:t>
            </a:r>
            <a:r>
              <a:rPr lang="pt-BR" sz="3200" b="1"/>
              <a:t>dashboard</a:t>
            </a:r>
            <a:r>
              <a:rPr lang="pt-BR" sz="3200"/>
              <a:t>, uma solução mais eficiente e </a:t>
            </a:r>
            <a:r>
              <a:rPr lang="pt-BR" sz="3200" b="1"/>
              <a:t>econômica.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Redução de Custos;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sz="3200"/>
          </a:p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Controle de Velocidade e Distância;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sz="3200"/>
          </a:p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Análise de Fluxo de Tráfego;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sz="3200"/>
          </a:p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Identificação e notificação de infração;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sz="3200"/>
          </a:p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Segurança.</a:t>
            </a:r>
            <a:endParaRPr/>
          </a:p>
        </p:txBody>
      </p:sp>
      <p:sp>
        <p:nvSpPr>
          <p:cNvPr id="128" name="Google Shape;128;p11"/>
          <p:cNvSpPr txBox="1"/>
          <p:nvPr/>
        </p:nvSpPr>
        <p:spPr>
          <a:xfrm>
            <a:off x="7183484" y="1033322"/>
            <a:ext cx="11544936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Projeto e Solução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0"/>
          <p:cNvGrpSpPr/>
          <p:nvPr/>
        </p:nvGrpSpPr>
        <p:grpSpPr>
          <a:xfrm>
            <a:off x="17297222" y="0"/>
            <a:ext cx="991235" cy="1841500"/>
            <a:chOff x="17297222" y="0"/>
            <a:chExt cx="991235" cy="1841500"/>
          </a:xfrm>
        </p:grpSpPr>
        <p:sp>
          <p:nvSpPr>
            <p:cNvPr id="96" name="Google Shape;96;p10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01" name="Google Shape;101;p10"/>
          <p:cNvGrpSpPr/>
          <p:nvPr/>
        </p:nvGrpSpPr>
        <p:grpSpPr>
          <a:xfrm>
            <a:off x="17601057" y="2326970"/>
            <a:ext cx="440757" cy="440721"/>
            <a:chOff x="17601057" y="2326970"/>
            <a:chExt cx="440757" cy="440721"/>
          </a:xfrm>
        </p:grpSpPr>
        <p:sp>
          <p:nvSpPr>
            <p:cNvPr id="102" name="Google Shape;102;p10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04" name="Google Shape;104;p10"/>
          <p:cNvGrpSpPr/>
          <p:nvPr/>
        </p:nvGrpSpPr>
        <p:grpSpPr>
          <a:xfrm>
            <a:off x="0" y="9769798"/>
            <a:ext cx="576580" cy="517525"/>
            <a:chOff x="0" y="9769798"/>
            <a:chExt cx="576580" cy="517525"/>
          </a:xfrm>
        </p:grpSpPr>
        <p:sp>
          <p:nvSpPr>
            <p:cNvPr id="105" name="Google Shape;105;p10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07" name="Google Shape;107;p10"/>
          <p:cNvGrpSpPr/>
          <p:nvPr/>
        </p:nvGrpSpPr>
        <p:grpSpPr>
          <a:xfrm>
            <a:off x="337676" y="751648"/>
            <a:ext cx="652780" cy="650267"/>
            <a:chOff x="337676" y="751648"/>
            <a:chExt cx="652780" cy="650267"/>
          </a:xfrm>
        </p:grpSpPr>
        <p:sp>
          <p:nvSpPr>
            <p:cNvPr id="108" name="Google Shape;108;p10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10" name="Google Shape;11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26725" y="1841500"/>
            <a:ext cx="5861324" cy="84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17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atuais para EdgeML e visão computacional</a:t>
            </a:r>
            <a:endParaRPr/>
          </a:p>
        </p:txBody>
      </p:sp>
      <p:sp>
        <p:nvSpPr>
          <p:cNvPr id="112" name="Google Shape;112;p10"/>
          <p:cNvSpPr txBox="1"/>
          <p:nvPr/>
        </p:nvSpPr>
        <p:spPr>
          <a:xfrm>
            <a:off x="1559950" y="3016212"/>
            <a:ext cx="10020900" cy="6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maior </a:t>
            </a: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de processamento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escassos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memória 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energia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frisando o bem ao meio ambiente, buscando ainda uma boa precisão.</a:t>
            </a:r>
            <a:endParaRPr sz="2100"/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</a:pPr>
            <a:endParaRPr sz="3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pt-BR" sz="3500" b="1">
                <a:latin typeface="Trebuchet MS"/>
                <a:ea typeface="Trebuchet MS"/>
                <a:cs typeface="Trebuchet MS"/>
                <a:sym typeface="Trebuchet MS"/>
              </a:rPr>
              <a:t>Modelos complexos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3500" b="1">
                <a:latin typeface="Trebuchet MS"/>
                <a:ea typeface="Trebuchet MS"/>
                <a:cs typeface="Trebuchet MS"/>
                <a:sym typeface="Trebuchet MS"/>
              </a:rPr>
              <a:t>redução de custos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 e </a:t>
            </a:r>
            <a:r>
              <a:rPr lang="pt-BR" sz="3500" b="1">
                <a:latin typeface="Trebuchet MS"/>
                <a:ea typeface="Trebuchet MS"/>
                <a:cs typeface="Trebuchet MS"/>
                <a:sym typeface="Trebuchet MS"/>
              </a:rPr>
              <a:t>desenvolvedores 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lang="pt-BR" sz="3500" b="1">
                <a:latin typeface="Trebuchet MS"/>
                <a:ea typeface="Trebuchet MS"/>
                <a:cs typeface="Trebuchet MS"/>
                <a:sym typeface="Trebuchet MS"/>
              </a:rPr>
              <a:t>soluções 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são </a:t>
            </a:r>
            <a:r>
              <a:rPr lang="pt-BR" sz="3500" b="1">
                <a:latin typeface="Trebuchet MS"/>
                <a:ea typeface="Trebuchet MS"/>
                <a:cs typeface="Trebuchet MS"/>
                <a:sym typeface="Trebuchet MS"/>
              </a:rPr>
              <a:t>escassos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100"/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</a:pPr>
            <a:endParaRPr sz="3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no trânsito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problemas devido à </a:t>
            </a: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falha humana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tecnologias complexas, custosas e antigas</a:t>
            </a:r>
            <a:endParaRPr sz="2100"/>
          </a:p>
          <a:p>
            <a:pPr marL="12700" marR="5080" lvl="0" indent="0" algn="l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2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34" name="Google Shape;134;p12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875"/>
            <a:ext cx="6541902" cy="1027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/>
        </p:nvSpPr>
        <p:spPr>
          <a:xfrm>
            <a:off x="7183484" y="1033322"/>
            <a:ext cx="11544900" cy="25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de dados utilizada</a:t>
            </a:r>
            <a:endParaRPr/>
          </a:p>
          <a:p>
            <a:pPr marL="1270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1270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Roboflow [</a:t>
            </a:r>
            <a:r>
              <a:rPr lang="pt-BR" sz="3600" b="1">
                <a:solidFill>
                  <a:schemeClr val="dk1"/>
                </a:solidFill>
              </a:rPr>
              <a:t>1</a:t>
            </a:r>
            <a:r>
              <a:rPr lang="pt-BR" sz="3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marL="584200" lvl="0" indent="-5715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pt-BR" sz="3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Divisão 70% </a:t>
            </a:r>
            <a:r>
              <a:rPr lang="pt-BR" sz="3600" b="1">
                <a:solidFill>
                  <a:schemeClr val="dk1"/>
                </a:solidFill>
              </a:rPr>
              <a:t>Treino,</a:t>
            </a:r>
            <a:r>
              <a:rPr lang="pt-BR" sz="3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20% validação e 10% teste</a:t>
            </a:r>
            <a:endParaRPr/>
          </a:p>
        </p:txBody>
      </p:sp>
      <p:sp>
        <p:nvSpPr>
          <p:cNvPr id="144" name="Google Shape;144;p12"/>
          <p:cNvSpPr txBox="1"/>
          <p:nvPr/>
        </p:nvSpPr>
        <p:spPr>
          <a:xfrm rot="-3756825">
            <a:off x="8476481" y="8962075"/>
            <a:ext cx="1843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CAMINHÃO</a:t>
            </a:r>
            <a:endParaRPr/>
          </a:p>
        </p:txBody>
      </p:sp>
      <p:sp>
        <p:nvSpPr>
          <p:cNvPr id="145" name="Google Shape;145;p12"/>
          <p:cNvSpPr txBox="1"/>
          <p:nvPr/>
        </p:nvSpPr>
        <p:spPr>
          <a:xfrm rot="-3756825">
            <a:off x="10019551" y="8852072"/>
            <a:ext cx="1297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CARRO</a:t>
            </a:r>
            <a:endParaRPr/>
          </a:p>
        </p:txBody>
      </p:sp>
      <p:sp>
        <p:nvSpPr>
          <p:cNvPr id="146" name="Google Shape;146;p12"/>
          <p:cNvSpPr txBox="1"/>
          <p:nvPr/>
        </p:nvSpPr>
        <p:spPr>
          <a:xfrm rot="-3756825">
            <a:off x="11592326" y="8767382"/>
            <a:ext cx="11063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MOTO</a:t>
            </a:r>
            <a:endParaRPr/>
          </a:p>
        </p:txBody>
      </p:sp>
      <p:sp>
        <p:nvSpPr>
          <p:cNvPr id="147" name="Google Shape;147;p12"/>
          <p:cNvSpPr txBox="1"/>
          <p:nvPr/>
        </p:nvSpPr>
        <p:spPr>
          <a:xfrm rot="-3757086">
            <a:off x="12824612" y="8881953"/>
            <a:ext cx="1364587" cy="4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ÔNIBUS</a:t>
            </a:r>
            <a:endParaRPr/>
          </a:p>
        </p:txBody>
      </p:sp>
      <p:pic>
        <p:nvPicPr>
          <p:cNvPr id="148" name="Google Shape;148;p12"/>
          <p:cNvPicPr preferRelativeResize="0"/>
          <p:nvPr/>
        </p:nvPicPr>
        <p:blipFill rotWithShape="1">
          <a:blip r:embed="rId5">
            <a:alphaModFix/>
          </a:blip>
          <a:srcRect t="21835" b="6049"/>
          <a:stretch/>
        </p:blipFill>
        <p:spPr>
          <a:xfrm>
            <a:off x="7702550" y="3930649"/>
            <a:ext cx="7664478" cy="447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11100" y="3761526"/>
            <a:ext cx="3337200" cy="33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3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55" name="Google Shape;155;p1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62" name="Google Shape;1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3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164" name="Google Shape;16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9604" y="1996728"/>
            <a:ext cx="12841493" cy="722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 txBox="1"/>
          <p:nvPr/>
        </p:nvSpPr>
        <p:spPr>
          <a:xfrm>
            <a:off x="1479975" y="9263025"/>
            <a:ext cx="29895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1920x1080 PX</a:t>
            </a:r>
            <a:endParaRPr sz="305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4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71" name="Google Shape;171;p14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78" name="Google Shape;1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375" y="2750225"/>
            <a:ext cx="8919826" cy="56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4"/>
          <p:cNvSpPr/>
          <p:nvPr/>
        </p:nvSpPr>
        <p:spPr>
          <a:xfrm>
            <a:off x="2660950" y="4282025"/>
            <a:ext cx="2332800" cy="21417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3685450" y="6343425"/>
            <a:ext cx="283800" cy="313800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14"/>
          <p:cNvSpPr/>
          <p:nvPr/>
        </p:nvSpPr>
        <p:spPr>
          <a:xfrm>
            <a:off x="0" y="2750225"/>
            <a:ext cx="5528400" cy="5620500"/>
          </a:xfrm>
          <a:prstGeom prst="trapezoid">
            <a:avLst>
              <a:gd name="adj" fmla="val 2500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5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89" name="Google Shape;189;p15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96" name="Google Shape;1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198" name="Google Shape;1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373" y="2843049"/>
            <a:ext cx="4361625" cy="17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5"/>
          <p:cNvSpPr txBox="1"/>
          <p:nvPr/>
        </p:nvSpPr>
        <p:spPr>
          <a:xfrm>
            <a:off x="6322100" y="4633825"/>
            <a:ext cx="9167700" cy="2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Considerando o primeiro conjunto de pontos (x1,y1) na primeira imagem e(x2,y2) na segunda imagem. Então, a Homografia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mapeia-os da seguinte maneira.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347" y="6966625"/>
            <a:ext cx="10199204" cy="17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 rotWithShape="1">
          <a:blip r:embed="rId6">
            <a:alphaModFix/>
          </a:blip>
          <a:srcRect l="71312" t="33937" r="6385" b="34039"/>
          <a:stretch/>
        </p:blipFill>
        <p:spPr>
          <a:xfrm>
            <a:off x="521125" y="5726400"/>
            <a:ext cx="4610955" cy="44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6">
            <a:alphaModFix/>
          </a:blip>
          <a:srcRect l="12010" t="20996" r="59112" b="48622"/>
          <a:stretch/>
        </p:blipFill>
        <p:spPr>
          <a:xfrm>
            <a:off x="521125" y="2264824"/>
            <a:ext cx="4610949" cy="32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1470</Words>
  <Application>Microsoft Office PowerPoint</Application>
  <PresentationFormat>Personalizar</PresentationFormat>
  <Paragraphs>193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Trebuchet MS</vt:lpstr>
      <vt:lpstr>Office Theme</vt:lpstr>
      <vt:lpstr>Apresentação do PowerPoint</vt:lpstr>
      <vt:lpstr>Dispositivos e arquitetura da solução</vt:lpstr>
      <vt:lpstr>Objetivos do projeto</vt:lpstr>
      <vt:lpstr>Apresentação do PowerPoint</vt:lpstr>
      <vt:lpstr>Desafios atuais para EdgeML e visão computacional</vt:lpstr>
      <vt:lpstr>Apresentação do PowerPoint</vt:lpstr>
      <vt:lpstr>Mapeamento da área de interesse</vt:lpstr>
      <vt:lpstr>Mapeamento da área de interesse</vt:lpstr>
      <vt:lpstr>Mapeamento da área de interesse</vt:lpstr>
      <vt:lpstr>Mapeamento da área de interesse Exemplo</vt:lpstr>
      <vt:lpstr>Cálculo da Velocidade</vt:lpstr>
      <vt:lpstr>Cálculo da Velocidade</vt:lpstr>
      <vt:lpstr>Cálculo da Velocidade</vt:lpstr>
      <vt:lpstr>Cálculo da Velocidade</vt:lpstr>
      <vt:lpstr>Cálculo da Distância</vt:lpstr>
      <vt:lpstr>Código principal</vt:lpstr>
      <vt:lpstr>Apresentação do PowerPoint</vt:lpstr>
      <vt:lpstr>Apresentação do PowerPoint</vt:lpstr>
      <vt:lpstr>Apresentação do PowerPoint</vt:lpstr>
      <vt:lpstr>Apresentação do PowerPoint</vt:lpstr>
      <vt:lpstr>Resultados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Hyago Silva</cp:lastModifiedBy>
  <cp:revision>2</cp:revision>
  <dcterms:modified xsi:type="dcterms:W3CDTF">2024-06-28T02:54:21Z</dcterms:modified>
</cp:coreProperties>
</file>